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9" r:id="rId1"/>
  </p:sldMasterIdLst>
  <p:notesMasterIdLst>
    <p:notesMasterId r:id="rId68"/>
  </p:notesMasterIdLst>
  <p:sldIdLst>
    <p:sldId id="256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282" r:id="rId53"/>
    <p:sldId id="283" r:id="rId54"/>
    <p:sldId id="284" r:id="rId55"/>
    <p:sldId id="285" r:id="rId56"/>
    <p:sldId id="286" r:id="rId57"/>
    <p:sldId id="287" r:id="rId58"/>
    <p:sldId id="263" r:id="rId59"/>
    <p:sldId id="275" r:id="rId60"/>
    <p:sldId id="265" r:id="rId61"/>
    <p:sldId id="276" r:id="rId62"/>
    <p:sldId id="279" r:id="rId63"/>
    <p:sldId id="280" r:id="rId64"/>
    <p:sldId id="281" r:id="rId65"/>
    <p:sldId id="266" r:id="rId66"/>
    <p:sldId id="27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2" autoAdjust="0"/>
    <p:restoredTop sz="94660"/>
  </p:normalViewPr>
  <p:slideViewPr>
    <p:cSldViewPr>
      <p:cViewPr>
        <p:scale>
          <a:sx n="76" d="100"/>
          <a:sy n="76" d="100"/>
        </p:scale>
        <p:origin x="-34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5674D-420A-4DB0-A4DC-EC1BE1388C9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67B82-341D-42F7-B91B-146FD5B29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0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smtClean="0"/>
              <a:t>Gv: Nguyễn Thị Thu 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4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smtClean="0"/>
              <a:t>Gv: Nguyễn Thị Thu 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8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3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6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1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8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C7E0-BBF8-42FB-90C9-DCF0A45B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2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4246E-E8B1-4AE6-A578-960906E90A8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6B5E5-A3E9-45CB-9F6B-3C51224F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3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770F-E393-4299-ACD8-CDA982FD25FA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smtClean="0"/>
              <a:t>Gv: Nguyễn Thị Thu 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3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8153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BÀI 4: ĐỘNG TỪ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209800"/>
            <a:ext cx="6400800" cy="2209800"/>
          </a:xfrm>
        </p:spPr>
        <p:txBody>
          <a:bodyPr>
            <a:normAutofit/>
          </a:bodyPr>
          <a:lstStyle/>
          <a:p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TỪ VỰNG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ĐỘNG TỪ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NGỮ PHÁP</a:t>
            </a:r>
          </a:p>
          <a:p>
            <a:pPr marL="571500" indent="-571500">
              <a:buFont typeface="+mj-lt"/>
              <a:buAutoNum type="romanUcPeriod"/>
            </a:pPr>
            <a:endParaRPr 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7251" y="6324600"/>
            <a:ext cx="234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GV: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Thu </a:t>
            </a:r>
            <a:r>
              <a:rPr lang="en-US" dirty="0" err="1" smtClean="0"/>
              <a:t>Hà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152400"/>
            <a:ext cx="92964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916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-533400"/>
            <a:ext cx="9753600" cy="8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685799"/>
            <a:ext cx="99060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457200"/>
            <a:ext cx="11430000" cy="86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152399"/>
            <a:ext cx="99822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76201"/>
            <a:ext cx="90678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52400"/>
            <a:ext cx="9829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5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152400"/>
            <a:ext cx="98298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94488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NỘI DUNG BÀI HỌC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1371600"/>
            <a:ext cx="678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TỪ VỰNG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ĐẾM GIỜ, ĐẾM THỨ</a:t>
            </a:r>
            <a:endParaRPr lang="en-US" sz="32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CÁCH CHIA ĐỘNG TỪ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LÀM GÌ TẠI LÚC~</a:t>
            </a:r>
            <a:r>
              <a:rPr lang="ja-JP" altLang="en-US" sz="3200" b="1" dirty="0" smtClean="0">
                <a:solidFill>
                  <a:srgbClr val="7030A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</a:t>
            </a:r>
            <a:endParaRPr lang="en-US" sz="3200" b="1" dirty="0" smtClean="0">
              <a:solidFill>
                <a:srgbClr val="7030A0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ja-JP" altLang="en-US" sz="3200" b="1" dirty="0" smtClean="0">
                <a:solidFill>
                  <a:srgbClr val="7030A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～から～まで</a:t>
            </a:r>
            <a:endParaRPr lang="en-US" sz="3200" b="1" dirty="0" smtClean="0">
              <a:solidFill>
                <a:srgbClr val="7030A0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N1</a:t>
            </a:r>
            <a:r>
              <a:rPr lang="ja-JP" altLang="en-US" sz="3200" b="1" dirty="0" smtClean="0">
                <a:solidFill>
                  <a:srgbClr val="7030A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と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N2</a:t>
            </a:r>
          </a:p>
        </p:txBody>
      </p:sp>
    </p:spTree>
    <p:extLst>
      <p:ext uri="{BB962C8B-B14F-4D97-AF65-F5344CB8AC3E}">
        <p14:creationId xmlns:p14="http://schemas.microsoft.com/office/powerpoint/2010/main" val="6944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152400"/>
            <a:ext cx="97536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52400"/>
            <a:ext cx="9753600" cy="73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76201"/>
            <a:ext cx="94488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8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9677400" cy="7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"/>
            <a:ext cx="96012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96399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76200"/>
            <a:ext cx="8991600" cy="76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6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296399" cy="80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7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52400"/>
            <a:ext cx="9143999" cy="7010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7200" y="6019800"/>
            <a:ext cx="4495800" cy="6096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76200"/>
            <a:ext cx="982980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228600"/>
            <a:ext cx="10210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304800"/>
            <a:ext cx="9753599" cy="75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0"/>
            <a:ext cx="9601199" cy="8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9524999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"/>
            <a:ext cx="9677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76200"/>
            <a:ext cx="95250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304800"/>
            <a:ext cx="98298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94488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152400"/>
            <a:ext cx="9829800" cy="8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04800"/>
            <a:ext cx="9448800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2400"/>
            <a:ext cx="9144000" cy="8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"/>
            <a:ext cx="9144000" cy="76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799"/>
            <a:ext cx="89154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28600"/>
            <a:ext cx="9524999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2400"/>
            <a:ext cx="9372600" cy="77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152400"/>
            <a:ext cx="9144000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52400"/>
            <a:ext cx="9296400" cy="85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228600"/>
            <a:ext cx="9372599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999"/>
            <a:ext cx="9601200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304800"/>
            <a:ext cx="9220200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999" y="-76200"/>
            <a:ext cx="93153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"/>
            <a:ext cx="9144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28600"/>
            <a:ext cx="9144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154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6" y="152400"/>
            <a:ext cx="9148831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905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Ý nghĩa: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Bây giờ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là ~ giờ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~ phút.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Cách dùng: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ja-JP" altLang="en-US" sz="2800" b="1" dirty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đặt sau số đếm, dùng chỉ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giờ.</a:t>
            </a:r>
          </a:p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ja-JP" altLang="en-US" sz="2800" b="1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ふん（ぷん）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đặt sau số đếm, dùng chỉ phút.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810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</a:rPr>
              <a:t>いまなんじ～なんぷんですか。</a:t>
            </a:r>
            <a:endParaRPr lang="en-US" sz="4000" b="1" dirty="0">
              <a:solidFill>
                <a:srgbClr val="0070C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3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477214"/>
            <a:ext cx="8644003" cy="61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21"/>
            <a:ext cx="8839201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66800" y="304800"/>
            <a:ext cx="7239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191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Ví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dụ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: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19100" algn="l"/>
              </a:tabLst>
            </a:pPr>
            <a:endParaRPr lang="en-US" sz="1400" dirty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いま　８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じです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。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itchFamily="18" charset="0"/>
              </a:rPr>
              <a:t> 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Bây giờ là 8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giờ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とうきょう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</a:t>
            </a:r>
            <a:r>
              <a:rPr lang="en-US" altLang="ja-JP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altLang="ja-JP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 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い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ま、９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３０ぷんで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。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Tokyo bây giờ là 9 giờ 30 phút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2590800"/>
            <a:ext cx="7521677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10"/>
              </a:lnSpc>
              <a:tabLst>
                <a:tab pos="254000" algn="l"/>
                <a:tab pos="31750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Câu hỏi: 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ja-JP" altLang="en-US" sz="2400" b="1" dirty="0" smtClean="0"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な</a:t>
            </a:r>
            <a:r>
              <a:rPr lang="ja-JP" altLang="en-US" sz="2400" b="1" dirty="0"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んじ（なんぷん）ですか。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latin typeface="Wingdings" panose="05000000000000000000" pitchFamily="2" charset="2"/>
                <a:ea typeface="Wingdings" panose="05000000000000000000" pitchFamily="2" charset="2"/>
                <a:cs typeface="Arial" panose="020B0604020202020204" pitchFamily="34" charset="0"/>
              </a:rPr>
              <a:t>F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Dùng để</a:t>
            </a:r>
            <a:r>
              <a:rPr lang="en-US" sz="2400" b="1" dirty="0">
                <a:latin typeface="Wingdings" panose="05000000000000000000" pitchFamily="2" charset="2"/>
                <a:ea typeface="Wingdings" panose="05000000000000000000" pitchFamily="2" charset="2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hỏi 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/>
            </a:r>
            <a:b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giờ</a:t>
            </a:r>
            <a:r>
              <a:rPr lang="ja-JP" altLang="en-US" sz="2400" b="1" dirty="0">
                <a:latin typeface="Wingdings" panose="05000000000000000000" pitchFamily="2" charset="2"/>
                <a:ea typeface="Tahoma" panose="020B0604030504040204" pitchFamily="34" charset="0"/>
                <a:cs typeface="Arial" panose="020B0604020202020204" pitchFamily="34" charset="0"/>
              </a:rPr>
              <a:t>　</a:t>
            </a:r>
            <a:r>
              <a:rPr lang="en-U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giấc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115"/>
              </a:lnSpc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3657600"/>
            <a:ext cx="6019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2400" b="1" dirty="0" smtClean="0">
                <a:ea typeface="MS Mincho" panose="02020609040205080304" pitchFamily="49" charset="-128"/>
                <a:cs typeface="Arial" panose="020B0604020202020204" pitchFamily="34" charset="0"/>
              </a:rPr>
              <a:t>いま　な</a:t>
            </a:r>
            <a:r>
              <a:rPr lang="ja-JP" altLang="en-US" sz="2400" b="1" dirty="0">
                <a:ea typeface="MS Mincho" panose="02020609040205080304" pitchFamily="49" charset="-128"/>
                <a:cs typeface="Arial" panose="020B0604020202020204" pitchFamily="34" charset="0"/>
              </a:rPr>
              <a:t>んじ（なんぷん）ですか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219200" y="4527227"/>
            <a:ext cx="6641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Chú ý:  </a:t>
            </a:r>
            <a:endParaRPr lang="en-US" sz="2400" b="1" i="1" dirty="0" smtClean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r>
              <a:rPr lang="ja-JP" altLang="en-US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じはん </a:t>
            </a:r>
            <a:r>
              <a:rPr lang="en-US" altLang="ja-JP" sz="2400" b="1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: </a:t>
            </a:r>
            <a:r>
              <a:rPr lang="en-US" altLang="ja-JP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Khi sử dụng nói </a:t>
            </a:r>
            <a:r>
              <a:rPr lang="en-US" altLang="ja-JP" sz="2400" dirty="0" err="1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giờ</a:t>
            </a:r>
            <a:r>
              <a:rPr lang="en-US" altLang="ja-JP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 </a:t>
            </a:r>
            <a:r>
              <a:rPr lang="en-US" altLang="ja-JP" sz="2400" dirty="0" err="1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rưỡi</a:t>
            </a:r>
            <a:endParaRPr lang="en-US" altLang="ja-JP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まえ：</a:t>
            </a:r>
            <a:r>
              <a:rPr lang="vi-VN" altLang="ja-JP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kém</a:t>
            </a:r>
            <a:endParaRPr lang="en-US" altLang="ja-JP" sz="2400" dirty="0" smtClean="0">
              <a:latin typeface="Times New Roman" pitchFamily="18" charset="0"/>
              <a:ea typeface="MS Mincho" panose="02020609040205080304" pitchFamily="49" charset="-128"/>
              <a:cs typeface="Times New Roman" pitchFamily="18" charset="0"/>
            </a:endParaRPr>
          </a:p>
          <a:p>
            <a:r>
              <a:rPr lang="ja-JP" altLang="en-US" sz="2400" dirty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すぎ</a:t>
            </a:r>
            <a:r>
              <a:rPr lang="ja-JP" altLang="en-US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：</a:t>
            </a:r>
            <a:r>
              <a:rPr lang="vi-VN" altLang="ja-JP" sz="2400" dirty="0" smtClean="0">
                <a:latin typeface="Times New Roman" pitchFamily="18" charset="0"/>
                <a:ea typeface="MS Mincho" panose="02020609040205080304" pitchFamily="49" charset="-128"/>
                <a:cs typeface="Times New Roman" pitchFamily="18" charset="0"/>
              </a:rPr>
              <a:t>hơn</a:t>
            </a:r>
          </a:p>
        </p:txBody>
      </p:sp>
    </p:spTree>
    <p:extLst>
      <p:ext uri="{BB962C8B-B14F-4D97-AF65-F5344CB8AC3E}">
        <p14:creationId xmlns:p14="http://schemas.microsoft.com/office/powerpoint/2010/main" val="4966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914400"/>
            <a:ext cx="266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9h30 phút sáng: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7h15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6h kém 20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12h hơn: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10 rưỡi sáng: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2h kém 5: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16h 45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22h 27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8h40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17h 38 phút: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5 rưỡi 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13h 15phút chiều:</a:t>
            </a: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10 giờ hơn: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533400"/>
            <a:ext cx="6781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9h30 phút sáng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くじさんじゅっぷん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7h15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しちじゅうごふん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6h kém 20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　ろくじにじゅっぷんまえ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12h hơn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じゅうにじすぎ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 rưỡi sáng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ごぜんじゅうじはん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2h kém 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にじごふんまえ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16h 45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じゅうろくじよんじゅうごふん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22h 27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にじゅうにじにじゅうななふん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8h40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はちじよんじゅっぷん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17h 38 phút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じゅうしちじさんじゅうはっぷん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 rưỡi 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ごじはん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13h 15phút chiều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じゅういちじじゅうごふん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0"/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 giờ 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ja-JP" altLang="en-US" sz="24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　</a:t>
            </a:r>
            <a:r>
              <a:rPr lang="ja-JP" altLang="en-US" sz="24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じゅうじすぎ</a:t>
            </a:r>
            <a:endParaRPr lang="en-US" sz="24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6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870521" cy="1143000"/>
          </a:xfrm>
        </p:spPr>
        <p:txBody>
          <a:bodyPr>
            <a:noAutofit/>
          </a:bodyPr>
          <a:lstStyle/>
          <a:p>
            <a: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ja-JP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N( </a:t>
            </a:r>
            <a:r>
              <a:rPr lang="en-US" altLang="ja-JP" sz="45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45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ngày</a:t>
            </a:r>
            <a:r>
              <a:rPr lang="en-US" altLang="ja-JP" sz="45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)</a:t>
            </a:r>
            <a:r>
              <a:rPr lang="ja-JP" altLang="en-US" sz="4500" b="1" dirty="0" smtClean="0">
                <a:solidFill>
                  <a:schemeClr val="accent1">
                    <a:lumMod val="75000"/>
                  </a:scheme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は～ようびです</a:t>
            </a:r>
            <a:r>
              <a:rPr lang="ja-JP" altLang="en-US" sz="4500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。</a:t>
            </a:r>
            <a:endParaRPr lang="en-US" altLang="en-US" sz="4500" dirty="0">
              <a:solidFill>
                <a:srgbClr val="0070C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537569"/>
            <a:ext cx="7772400" cy="2422598"/>
          </a:xfrm>
        </p:spPr>
        <p:txBody>
          <a:bodyPr>
            <a:noAutofit/>
          </a:bodyPr>
          <a:lstStyle/>
          <a:p>
            <a:pPr marL="0" lvl="1" algn="l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Ý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 là thứ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~.</a:t>
            </a:r>
            <a:br>
              <a:rPr lang="en-US" sz="2400" dirty="0" smtClean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</a:br>
            <a:endParaRPr lang="vi-VN" sz="2400" b="1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1" algn="l"/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solidFill>
                <a:schemeClr val="tx1"/>
              </a:solidFill>
              <a:latin typeface="MS PMincho" pitchFamily="18" charset="-128"/>
              <a:ea typeface="MS PMincho" pitchFamily="18" charset="-128"/>
            </a:endParaRPr>
          </a:p>
          <a:p>
            <a:pPr lvl="1" indent="-457200" algn="l">
              <a:buFont typeface="Arial" pitchFamily="34" charset="0"/>
              <a:buChar char="•"/>
            </a:pPr>
            <a:r>
              <a:rPr lang="ja-JP" altLang="en-US" sz="2400" dirty="0" smtClean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きょうはかようびです。</a:t>
            </a:r>
            <a:r>
              <a:rPr lang="vi-VN" altLang="ja-JP" sz="2400" dirty="0" smtClean="0">
                <a:solidFill>
                  <a:schemeClr val="tx1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Hôm nay là thứ 3</a:t>
            </a:r>
            <a:endParaRPr lang="en-US" altLang="ja-JP" sz="2400" dirty="0" smtClean="0">
              <a:solidFill>
                <a:schemeClr val="tx1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1" indent="-457200" algn="l">
              <a:buFont typeface="Arial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あした</a:t>
            </a:r>
            <a:r>
              <a:rPr lang="ja-JP" altLang="en-US" sz="2400" dirty="0" smtClean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はすいようびです。</a:t>
            </a:r>
            <a:r>
              <a:rPr lang="vi-VN" altLang="ja-JP" sz="2400" dirty="0" smtClean="0">
                <a:solidFill>
                  <a:schemeClr val="tx1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Ngày mai là thứ 4</a:t>
            </a:r>
            <a:endParaRPr lang="en-US" altLang="ja-JP" sz="2400" dirty="0" smtClean="0">
              <a:solidFill>
                <a:schemeClr val="tx1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lvl="1" indent="-457200" algn="l">
              <a:buFont typeface="Arial" pitchFamily="34" charset="0"/>
              <a:buChar char="•"/>
            </a:pPr>
            <a:r>
              <a:rPr lang="ja-JP" altLang="en-US" sz="2400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あさって</a:t>
            </a:r>
            <a:r>
              <a:rPr lang="ja-JP" altLang="en-US" sz="2400" dirty="0" smtClean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はきんようびです。</a:t>
            </a:r>
            <a:r>
              <a:rPr lang="vi-VN" altLang="ja-JP" sz="2400" dirty="0" smtClean="0">
                <a:solidFill>
                  <a:schemeClr val="tx1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Ngày kia là thứ 5</a:t>
            </a:r>
            <a:endParaRPr lang="vi-VN" sz="2400" dirty="0" smtClean="0">
              <a:solidFill>
                <a:schemeClr val="tx1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33400" y="3965993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vi-VN" sz="2400" b="1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CÂU HỎI: </a:t>
            </a:r>
          </a:p>
          <a:p>
            <a:pPr lvl="3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 (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chỉ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ngày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)</a:t>
            </a:r>
            <a:r>
              <a:rPr lang="en-US" sz="2400" b="1" dirty="0">
                <a:solidFill>
                  <a:srgbClr val="FF0000"/>
                </a:solidFill>
                <a:latin typeface="Tahoma"/>
                <a:ea typeface="Tahoma"/>
                <a:cs typeface="Arial"/>
              </a:rPr>
              <a:t> </a:t>
            </a:r>
            <a:r>
              <a:rPr lang="ja-JP" altLang="en-US" sz="2400" dirty="0">
                <a:solidFill>
                  <a:srgbClr val="FF0000"/>
                </a:solidFill>
                <a:ea typeface="MS Mincho"/>
                <a:cs typeface="Arial"/>
              </a:rPr>
              <a:t>は </a:t>
            </a:r>
            <a:r>
              <a:rPr lang="ja-JP" altLang="en-US" sz="2400" b="1" dirty="0">
                <a:ea typeface="MS Mincho"/>
                <a:cs typeface="Arial"/>
              </a:rPr>
              <a:t>なんようび</a:t>
            </a:r>
            <a:r>
              <a:rPr lang="ja-JP" altLang="en-US" sz="2400" dirty="0" smtClean="0">
                <a:solidFill>
                  <a:srgbClr val="FF0000"/>
                </a:solidFill>
                <a:ea typeface="MS Mincho"/>
                <a:cs typeface="Arial"/>
              </a:rPr>
              <a:t>で</a:t>
            </a:r>
            <a:r>
              <a:rPr lang="ja-JP" altLang="en-US" sz="2400" dirty="0">
                <a:solidFill>
                  <a:srgbClr val="FF0000"/>
                </a:solidFill>
                <a:ea typeface="MS Mincho"/>
                <a:cs typeface="Arial"/>
              </a:rPr>
              <a:t>すか。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là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thứ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mấy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?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ea typeface="MS PMincho" pitchFamily="18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8458200" cy="762000"/>
          </a:xfrm>
        </p:spPr>
        <p:txBody>
          <a:bodyPr>
            <a:normAutofit fontScale="90000"/>
          </a:bodyPr>
          <a:lstStyle/>
          <a:p>
            <a:pPr lvl="0"/>
            <a:r>
              <a:rPr lang="ja-JP" altLang="en-US" dirty="0"/>
              <a:t>　</a:t>
            </a:r>
            <a:r>
              <a:rPr lang="ja-JP" altLang="en-US" dirty="0" smtClean="0"/>
              <a:t>　　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en-US" sz="4000" dirty="0">
                <a:latin typeface="MS Mincho" pitchFamily="49" charset="-128"/>
                <a:ea typeface="MS Mincho" pitchFamily="49" charset="-128"/>
              </a:rPr>
              <a:t/>
            </a:r>
            <a:br>
              <a:rPr lang="en-US" altLang="en-US" sz="4000" dirty="0">
                <a:latin typeface="MS Mincho" pitchFamily="49" charset="-128"/>
                <a:ea typeface="MS Mincho" pitchFamily="49" charset="-128"/>
              </a:rPr>
            </a:br>
            <a:endParaRPr lang="en-US" sz="40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29" y="1447800"/>
            <a:ext cx="83058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Cách Dùng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400" b="0" i="1" dirty="0" smtClean="0">
                <a:latin typeface="Times New Roman" pitchFamily="18" charset="0"/>
                <a:cs typeface="Times New Roman" pitchFamily="18" charset="0"/>
              </a:rPr>
              <a:t>Là 1 dạng động từ biểu thị thái độ lịch sự với người nghe, thể hiện 1 hành động ở thì hiện tại hoặc tương lai.</a:t>
            </a:r>
            <a:endParaRPr lang="en-US" sz="2400" b="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lvl="2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lvl="2"/>
            <a:endParaRPr lang="en-US" sz="1600" dirty="0"/>
          </a:p>
          <a:p>
            <a:r>
              <a:rPr lang="ja-JP" altLang="en-US" sz="2400" dirty="0">
                <a:latin typeface="MS Mincho" pitchFamily="49" charset="-128"/>
                <a:ea typeface="MS Mincho" pitchFamily="49" charset="-128"/>
              </a:rPr>
              <a:t>あし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たはたらきます。</a:t>
            </a:r>
            <a:r>
              <a:rPr lang="en-US" sz="2400" dirty="0">
                <a:latin typeface="MS Mincho" pitchFamily="49" charset="-128"/>
                <a:ea typeface="MS Mincho" pitchFamily="49" charset="-128"/>
              </a:rPr>
              <a:t>	</a:t>
            </a:r>
            <a:r>
              <a:rPr lang="vi-VN" sz="2400" b="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Ngày mai tôi sẽ làm việc.</a:t>
            </a:r>
            <a:endParaRPr lang="en-US" sz="2400" dirty="0"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2400" dirty="0">
                <a:latin typeface="MS Mincho" pitchFamily="49" charset="-128"/>
                <a:ea typeface="MS Mincho" pitchFamily="49" charset="-128"/>
              </a:rPr>
              <a:t>まいに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ちべんきょうします。</a:t>
            </a:r>
            <a:r>
              <a:rPr lang="en-US" sz="2400" dirty="0">
                <a:latin typeface="MS Mincho" pitchFamily="49" charset="-128"/>
                <a:ea typeface="MS Mincho" pitchFamily="49" charset="-128"/>
              </a:rPr>
              <a:t>	</a:t>
            </a:r>
            <a:r>
              <a:rPr lang="vi-VN" sz="2400" b="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Hằng ngày tôi đều học bài.</a:t>
            </a:r>
            <a:endParaRPr lang="en-US" sz="2400" b="0" dirty="0" smtClean="0"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2400" dirty="0">
                <a:latin typeface="MS Mincho" pitchFamily="49" charset="-128"/>
                <a:ea typeface="MS Mincho" pitchFamily="49" charset="-128"/>
              </a:rPr>
              <a:t>きょう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はやすみます。</a:t>
            </a:r>
            <a:r>
              <a:rPr lang="en-US" sz="2400" dirty="0">
                <a:latin typeface="MS Mincho" pitchFamily="49" charset="-128"/>
                <a:ea typeface="MS Mincho" pitchFamily="49" charset="-128"/>
              </a:rPr>
              <a:t>	</a:t>
            </a:r>
            <a:r>
              <a:rPr lang="vi-VN" sz="2400" b="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Hôm nay tôi sẽ nghỉ học.</a:t>
            </a:r>
            <a:endParaRPr lang="en-US" sz="2400" b="0" dirty="0"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marL="0" indent="0">
              <a:buNone/>
            </a:pPr>
            <a:endParaRPr lang="en-US" sz="22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81000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ja-JP" altLang="en-US" sz="44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</a:rPr>
              <a:t>ます</a:t>
            </a:r>
            <a:r>
              <a:rPr lang="ja-JP" altLang="en-US" sz="4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vi-VN" altLang="ja-JP" sz="4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động từ dạng </a:t>
            </a:r>
            <a:r>
              <a:rPr lang="ja-JP" altLang="en-US" sz="44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</a:rPr>
              <a:t>ます</a:t>
            </a:r>
            <a:r>
              <a:rPr lang="ja-JP" altLang="en-US" sz="44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sz="4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52400"/>
            <a:ext cx="9525000" cy="784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04800"/>
            <a:ext cx="7924800" cy="1066800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atin typeface="MS Mincho" pitchFamily="49" charset="-128"/>
                <a:ea typeface="MS Mincho" pitchFamily="49" charset="-128"/>
              </a:rPr>
              <a:t/>
            </a:r>
            <a:br>
              <a:rPr lang="en-US" altLang="ja-JP" dirty="0" smtClean="0">
                <a:latin typeface="MS Mincho" pitchFamily="49" charset="-128"/>
                <a:ea typeface="MS Mincho" pitchFamily="49" charset="-128"/>
              </a:rPr>
            </a:br>
            <a:endParaRPr lang="en-US" sz="29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447800"/>
            <a:ext cx="8305800" cy="1524000"/>
          </a:xfrm>
        </p:spPr>
        <p:txBody>
          <a:bodyPr>
            <a:normAutofit lnSpcReduction="10000"/>
          </a:bodyPr>
          <a:lstStyle/>
          <a:p>
            <a:pPr lvl="0" algn="l"/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ja-JP" alt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＊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vi-VN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l"/>
            <a:r>
              <a:rPr lang="vi-VN" sz="2600" b="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Cách chia thể 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(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khẳng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định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phủ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định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)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và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thời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(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hiện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tại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quá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khứ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tương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lai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)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của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động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dạng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600" b="0" i="1" dirty="0">
                <a:solidFill>
                  <a:schemeClr val="tx1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～ます</a:t>
            </a:r>
            <a:r>
              <a:rPr lang="ja-JP" alt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được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thể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hiện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ở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bảng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600" b="0" i="1" dirty="0" err="1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sau</a:t>
            </a:r>
            <a:r>
              <a:rPr lang="en-US" sz="2600" b="0" i="1" dirty="0">
                <a:solidFill>
                  <a:schemeClr val="tx1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:</a:t>
            </a:r>
            <a:endParaRPr lang="vi-VN" sz="2600" b="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9600" y="2952750"/>
            <a:ext cx="70104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dirty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28600" y="2952750"/>
            <a:ext cx="7200900" cy="2247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19100" y="3810000"/>
            <a:ext cx="6477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8767" y="4343400"/>
            <a:ext cx="6934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buFont typeface="Arial" pitchFamily="34" charset="0"/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609600" y="4876800"/>
            <a:ext cx="6172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807169"/>
            <a:ext cx="63809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Cách chia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  <a:endParaRPr lang="vi-V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vi-VN" altLang="ja-JP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altLang="ja-JP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altLang="ja-JP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altLang="ja-JP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560529"/>
              </p:ext>
            </p:extLst>
          </p:nvPr>
        </p:nvGraphicFramePr>
        <p:xfrm>
          <a:off x="724683" y="3506244"/>
          <a:ext cx="7706115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687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687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687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7453">
                <a:tc>
                  <a:txBody>
                    <a:bodyPr/>
                    <a:lstStyle/>
                    <a:p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Quá</a:t>
                      </a:r>
                      <a:r>
                        <a:rPr lang="vi-VN" sz="2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khứ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Hiện</a:t>
                      </a:r>
                      <a:r>
                        <a:rPr lang="vi-VN" sz="2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tại/ Tương lai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186">
                <a:tc>
                  <a:txBody>
                    <a:bodyPr/>
                    <a:lstStyle/>
                    <a:p>
                      <a:pPr algn="ctr"/>
                      <a:r>
                        <a:rPr lang="vi-VN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Khẳng</a:t>
                      </a:r>
                      <a:r>
                        <a:rPr lang="vi-VN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định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 smtClean="0">
                          <a:latin typeface="MS Mincho" pitchFamily="49" charset="-128"/>
                          <a:ea typeface="MS Mincho" pitchFamily="49" charset="-128"/>
                          <a:cs typeface="Times New Roman" pitchFamily="18" charset="0"/>
                        </a:rPr>
                        <a:t>ました</a:t>
                      </a:r>
                      <a:endParaRPr lang="en-US" sz="2800" dirty="0">
                        <a:latin typeface="MS Mincho" pitchFamily="49" charset="-128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 smtClean="0">
                          <a:latin typeface="MS Mincho" pitchFamily="49" charset="-128"/>
                          <a:ea typeface="MS Mincho" pitchFamily="49" charset="-128"/>
                          <a:cs typeface="Times New Roman" pitchFamily="18" charset="0"/>
                        </a:rPr>
                        <a:t>ます</a:t>
                      </a:r>
                      <a:endParaRPr lang="en-US" sz="2800" dirty="0">
                        <a:latin typeface="MS Mincho" pitchFamily="49" charset="-128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186">
                <a:tc>
                  <a:txBody>
                    <a:bodyPr/>
                    <a:lstStyle/>
                    <a:p>
                      <a:pPr algn="ctr"/>
                      <a:r>
                        <a:rPr lang="vi-VN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Phủ</a:t>
                      </a:r>
                      <a:r>
                        <a:rPr lang="vi-VN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định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 smtClean="0">
                          <a:latin typeface="MS Mincho" pitchFamily="49" charset="-128"/>
                          <a:ea typeface="MS Mincho" pitchFamily="49" charset="-128"/>
                          <a:cs typeface="Times New Roman" pitchFamily="18" charset="0"/>
                        </a:rPr>
                        <a:t>ませんでした</a:t>
                      </a:r>
                      <a:endParaRPr lang="en-US" sz="2800" dirty="0">
                        <a:latin typeface="MS Mincho" pitchFamily="49" charset="-128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800" dirty="0" smtClean="0">
                          <a:latin typeface="MS Mincho" pitchFamily="49" charset="-128"/>
                          <a:ea typeface="MS Mincho" pitchFamily="49" charset="-128"/>
                          <a:cs typeface="Times New Roman" pitchFamily="18" charset="0"/>
                        </a:rPr>
                        <a:t>ません</a:t>
                      </a:r>
                      <a:endParaRPr lang="en-US" sz="2800" dirty="0">
                        <a:latin typeface="MS Mincho" pitchFamily="49" charset="-128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19200" y="152400"/>
            <a:ext cx="7162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CÁCH CHIA THỜI CỦA ĐỘNG TỪ</a:t>
            </a:r>
            <a:endParaRPr lang="en-US" sz="4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66800"/>
            <a:ext cx="8001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</a:t>
            </a:r>
            <a:r>
              <a:rPr lang="en-US" sz="28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ý</a:t>
            </a:r>
            <a:r>
              <a:rPr lang="en-US" sz="22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200" b="1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vi-VN" sz="2400" i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Trạng từ chỉ thời gian ở trước động từ. Trong tiếng Nhật động từ bao giờ cũng ở cuối câu.</a:t>
            </a:r>
            <a:endParaRPr lang="en-US" sz="2400" i="1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9953" y="1920223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vi-VN" altLang="ja-JP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まいにち　べんきょうします。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あし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た　べんきょうしません。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きの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う　べんきょうしました。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お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ととい　べんきょうしませんでした。</a:t>
            </a:r>
            <a:endParaRPr lang="vi-VN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あさって　はたらきます。</a:t>
            </a:r>
            <a:endParaRPr lang="vi-VN" sz="2400" dirty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endParaRPr lang="en-US" sz="2400" dirty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9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653016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ja-JP" sz="3600" b="1" dirty="0" smtClean="0">
                <a:solidFill>
                  <a:srgbClr val="0070C0"/>
                </a:solidFill>
                <a:latin typeface="+mj-lt"/>
              </a:rPr>
              <a:t>N1 (chỉ thời gian) </a:t>
            </a:r>
            <a:r>
              <a:rPr lang="ja-JP" altLang="en-US" sz="36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</a:t>
            </a:r>
            <a:r>
              <a:rPr lang="vi-VN" altLang="ja-JP" sz="3600" b="1" dirty="0" smtClean="0">
                <a:solidFill>
                  <a:srgbClr val="0070C0"/>
                </a:solidFill>
                <a:latin typeface="+mj-lt"/>
              </a:rPr>
              <a:t> + V </a:t>
            </a:r>
            <a:r>
              <a:rPr lang="ja-JP" altLang="en-US" sz="36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</a:rPr>
              <a:t>ます</a:t>
            </a:r>
            <a:endParaRPr lang="en-US" sz="3600" b="1" dirty="0">
              <a:solidFill>
                <a:srgbClr val="0070C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3716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smtClean="0">
                <a:solidFill>
                  <a:srgbClr val="FF0000"/>
                </a:solidFill>
                <a:latin typeface="+mj-lt"/>
              </a:rPr>
              <a:t>Ý nghĩa: </a:t>
            </a:r>
            <a:r>
              <a:rPr lang="vi-VN" sz="2400" dirty="0" smtClean="0">
                <a:latin typeface="+mj-lt"/>
              </a:rPr>
              <a:t>Làm gì vào lúc ~</a:t>
            </a:r>
            <a:endParaRPr lang="en-US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7989" y="2093669"/>
            <a:ext cx="7696200" cy="460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Cách dùng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2400" i="1" dirty="0" err="1" smtClean="0">
                <a:latin typeface="Times New Roman" pitchFamily="18" charset="0"/>
                <a:ea typeface="Tahoma"/>
                <a:cs typeface="Times New Roman" pitchFamily="18" charset="0"/>
              </a:rPr>
              <a:t>Để</a:t>
            </a:r>
            <a:r>
              <a:rPr lang="en-US" sz="2400" b="1" i="1" dirty="0" smtClean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chỉ</a:t>
            </a:r>
            <a:r>
              <a:rPr lang="en-US" sz="2400" b="1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thời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điểm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tiến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hành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một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hành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động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ta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thêm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trợ</a:t>
            </a:r>
            <a:r>
              <a:rPr lang="en-US" sz="2400" b="1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400" b="1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400" b="1" i="1" dirty="0">
                <a:latin typeface="Times New Roman" pitchFamily="18" charset="0"/>
                <a:ea typeface="MS Mincho"/>
                <a:cs typeface="Times New Roman" pitchFamily="18" charset="0"/>
              </a:rPr>
              <a:t>に</a:t>
            </a:r>
            <a:r>
              <a:rPr lang="ja-JP" altLang="en-US" sz="2400" b="1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sau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danh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400" b="1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 smtClean="0">
                <a:latin typeface="Times New Roman" pitchFamily="18" charset="0"/>
                <a:ea typeface="Tahoma"/>
                <a:cs typeface="Times New Roman" pitchFamily="18" charset="0"/>
              </a:rPr>
              <a:t>chỉ</a:t>
            </a:r>
            <a:r>
              <a:rPr lang="vi-VN" sz="2400" i="1" dirty="0" smtClean="0">
                <a:latin typeface="Times New Roman" pitchFamily="18" charset="0"/>
                <a:ea typeface="Tahoma"/>
                <a:cs typeface="Times New Roman" pitchFamily="18" charset="0"/>
              </a:rPr>
              <a:t>  </a:t>
            </a:r>
            <a:r>
              <a:rPr lang="en-US" sz="2400" i="1" dirty="0" err="1" smtClean="0">
                <a:latin typeface="Times New Roman" pitchFamily="18" charset="0"/>
                <a:ea typeface="Tahoma"/>
                <a:cs typeface="Times New Roman" pitchFamily="18" charset="0"/>
              </a:rPr>
              <a:t>thời</a:t>
            </a:r>
            <a:r>
              <a:rPr lang="en-US" sz="2400" i="1" dirty="0" smtClean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gian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.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Chú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ý: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nếu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thời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gian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không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biểu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hiện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bằng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 smtClean="0">
                <a:latin typeface="Times New Roman" pitchFamily="18" charset="0"/>
                <a:ea typeface="Tahoma"/>
                <a:cs typeface="Times New Roman" pitchFamily="18" charset="0"/>
              </a:rPr>
              <a:t>những</a:t>
            </a:r>
            <a:r>
              <a:rPr lang="en-US" sz="2400" i="1" dirty="0" smtClean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con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số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thì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không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latin typeface="Times New Roman" pitchFamily="18" charset="0"/>
                <a:ea typeface="Tahoma"/>
                <a:cs typeface="Times New Roman" pitchFamily="18" charset="0"/>
              </a:rPr>
              <a:t>thêm</a:t>
            </a:r>
            <a:r>
              <a:rPr lang="en-US" sz="2400" i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400" b="1" i="1" dirty="0">
                <a:latin typeface="Times New Roman" pitchFamily="18" charset="0"/>
                <a:ea typeface="MS Mincho"/>
                <a:cs typeface="Times New Roman" pitchFamily="18" charset="0"/>
              </a:rPr>
              <a:t>に</a:t>
            </a:r>
            <a:r>
              <a:rPr lang="en-US" sz="2400" b="1" i="1" dirty="0" smtClean="0">
                <a:latin typeface="Times New Roman" pitchFamily="18" charset="0"/>
                <a:ea typeface="Tahoma"/>
                <a:cs typeface="Times New Roman" pitchFamily="18" charset="0"/>
              </a:rPr>
              <a:t>.</a:t>
            </a:r>
            <a:endParaRPr lang="vi-VN" sz="2400" i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2400" b="1" dirty="0" smtClean="0">
                <a:latin typeface="Times New Roman" pitchFamily="18" charset="0"/>
                <a:cs typeface="Times New Roman" pitchFamily="18" charset="0"/>
              </a:rPr>
              <a:t>Ví dụ: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わたしはまいあさ６じ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おきます。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きのう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の７じ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ねました。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あし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た</a:t>
            </a:r>
            <a:r>
              <a:rPr lang="ja-JP" altLang="en-US" sz="2400" b="1" dirty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は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たらきます。</a:t>
            </a:r>
            <a:r>
              <a:rPr lang="en-US" altLang="ja-JP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/>
            </a:r>
            <a:br>
              <a:rPr lang="en-US" altLang="ja-JP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</a:br>
            <a:endParaRPr lang="en-US" altLang="ja-JP" sz="2400" dirty="0"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en-US" sz="2800" b="1" i="1" dirty="0" err="1" smtClean="0">
                <a:solidFill>
                  <a:srgbClr val="0070C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Chú</a:t>
            </a:r>
            <a:r>
              <a:rPr lang="en-US" sz="2800" b="1" i="1" dirty="0" smtClean="0">
                <a:solidFill>
                  <a:srgbClr val="0070C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ý: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Tuy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nhiên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sau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danh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là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các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thứ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trong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tuần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ta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có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thể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có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400" i="1" dirty="0">
                <a:solidFill>
                  <a:srgbClr val="FF0000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に</a:t>
            </a:r>
            <a:r>
              <a:rPr lang="ja-JP" alt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hay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không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đều</a:t>
            </a:r>
            <a:r>
              <a:rPr lang="en-US" sz="2400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được</a:t>
            </a: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にちよう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び（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べんきょうしません。</a:t>
            </a:r>
            <a:endParaRPr lang="en-US" sz="2400" dirty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>
              <a:lnSpc>
                <a:spcPts val="885"/>
              </a:lnSpc>
            </a:pPr>
            <a:r>
              <a:rPr lang="en-US" b="1" i="1" dirty="0">
                <a:latin typeface="Wingdings"/>
                <a:ea typeface="Wingdings"/>
                <a:cs typeface="Arial"/>
              </a:rPr>
              <a:t> </a:t>
            </a:r>
            <a:endParaRPr lang="en-US" sz="1200" dirty="0">
              <a:ea typeface="Calibri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228600"/>
            <a:ext cx="6934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～から～まで</a:t>
            </a:r>
            <a:endParaRPr lang="en-US" sz="4400" b="1" dirty="0">
              <a:solidFill>
                <a:srgbClr val="0070C0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1430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Ý nghĩa: 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Từ ~ đến </a:t>
            </a:r>
            <a:r>
              <a:rPr lang="en-US" sz="2400" dirty="0" smtClean="0">
                <a:latin typeface="Times New Roman" pitchFamily="18" charset="0"/>
                <a:ea typeface="Tahoma"/>
                <a:cs typeface="Times New Roman" pitchFamily="18" charset="0"/>
              </a:rPr>
              <a:t>~</a:t>
            </a:r>
            <a:br>
              <a:rPr lang="en-US" sz="2400" dirty="0" smtClean="0">
                <a:latin typeface="Times New Roman" pitchFamily="18" charset="0"/>
                <a:ea typeface="Tahoma"/>
                <a:cs typeface="Times New Roman" pitchFamily="18" charset="0"/>
              </a:rPr>
            </a:br>
            <a:endParaRPr lang="en-US" sz="2400" dirty="0" smtClean="0"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vi-VN" altLang="ja-JP" sz="2400" b="1" dirty="0" smtClean="0">
                <a:solidFill>
                  <a:srgbClr val="FF0000"/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Cách dùng :</a:t>
            </a:r>
            <a:r>
              <a:rPr lang="ja-JP" altLang="en-US" sz="2400" b="1" i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から</a:t>
            </a:r>
            <a:r>
              <a:rPr lang="vi-VN" altLang="ja-JP" sz="2400" i="1" dirty="0" smtClean="0">
                <a:latin typeface="Times New Roman" pitchFamily="18" charset="0"/>
                <a:ea typeface="Calibri"/>
                <a:cs typeface="Times New Roman" pitchFamily="18" charset="0"/>
              </a:rPr>
              <a:t>biểu thị điểm bắt đầu của thời gian hay nơi chốn, trợ từ </a:t>
            </a:r>
            <a:r>
              <a:rPr lang="ja-JP" altLang="en-US" sz="2400" b="1" i="1" dirty="0" smtClean="0">
                <a:ea typeface="MS Mincho"/>
                <a:cs typeface="Arial"/>
              </a:rPr>
              <a:t>まで</a:t>
            </a:r>
            <a:r>
              <a:rPr lang="vi-VN" altLang="ja-JP" sz="2400" b="1" i="1" dirty="0">
                <a:ea typeface="MS Mincho"/>
                <a:cs typeface="Arial"/>
              </a:rPr>
              <a:t> </a:t>
            </a:r>
            <a:r>
              <a:rPr lang="vi-VN" altLang="ja-JP" sz="2400" i="1" dirty="0" smtClean="0">
                <a:latin typeface="+mj-lt"/>
                <a:ea typeface="MS Mincho"/>
                <a:cs typeface="Arial"/>
              </a:rPr>
              <a:t>biểu thị điểm kết thúc của thời gian hay nơi chốn.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vi-VN" sz="2400" b="1" dirty="0" smtClean="0">
                <a:latin typeface="+mj-lt"/>
                <a:ea typeface="MS Mincho"/>
                <a:cs typeface="Arial"/>
              </a:rPr>
              <a:t>Ví dụ 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７じ</a:t>
            </a:r>
            <a:r>
              <a:rPr lang="ja-JP" altLang="en-US" sz="2400" b="1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から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１１じ</a:t>
            </a:r>
            <a:r>
              <a:rPr lang="ja-JP" altLang="en-US" sz="2400" b="1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まで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べんきょうします。</a:t>
            </a:r>
            <a:endParaRPr lang="en-US" altLang="ja-JP" sz="2400" dirty="0" smtClean="0"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８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じはん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から</a:t>
            </a:r>
            <a:r>
              <a:rPr lang="ja-JP" altLang="en-US" sz="2400" dirty="0" smtClean="0"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１７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じはん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まで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はたらきます。</a:t>
            </a:r>
            <a:r>
              <a:rPr lang="en-US" altLang="ja-JP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/>
            </a:r>
            <a:br>
              <a:rPr lang="en-US" altLang="ja-JP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</a:br>
            <a:endParaRPr lang="en-US" sz="2400" b="1" i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400" b="1" i="1" dirty="0" err="1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Chú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ý: </a:t>
            </a:r>
            <a:r>
              <a:rPr lang="ja-JP" altLang="en-US" sz="2400" b="1" dirty="0">
                <a:solidFill>
                  <a:srgbClr val="FF0000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から</a:t>
            </a:r>
            <a:r>
              <a:rPr lang="ja-JP" alt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và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400" b="1" dirty="0">
                <a:solidFill>
                  <a:srgbClr val="FF0000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まで</a:t>
            </a:r>
            <a:r>
              <a:rPr lang="ja-JP" alt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không nhất thiết phải sử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dụng cùng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nhau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９じ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べんきょうします。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５じ</a:t>
            </a:r>
            <a:r>
              <a:rPr lang="ja-JP" altLang="en-US" sz="2400" b="1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まで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べんきょうしま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22128"/>
            <a:ext cx="7772400" cy="157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63500">
              <a:lnSpc>
                <a:spcPts val="1890"/>
              </a:lnSpc>
              <a:spcBef>
                <a:spcPts val="0"/>
              </a:spcBef>
              <a:spcAft>
                <a:spcPts val="0"/>
              </a:spcAft>
            </a:pPr>
            <a:endParaRPr lang="vi-VN" sz="2800" i="1" dirty="0">
              <a:latin typeface="+mj-lt"/>
              <a:ea typeface="Calibri"/>
              <a:cs typeface="Arial"/>
            </a:endParaRPr>
          </a:p>
          <a:p>
            <a:pPr marL="457200" marR="63500">
              <a:lnSpc>
                <a:spcPts val="189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>Không giống như 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に</a:t>
            </a:r>
            <a:r>
              <a:rPr lang="vi-VN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>phải có động từ đi sau, ta có</a:t>
            </a:r>
            <a:r>
              <a:rPr lang="en-US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/>
            </a:r>
            <a:br>
              <a:rPr lang="en-US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</a:br>
            <a:r>
              <a:rPr lang="en-US" sz="2800" i="1" dirty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/>
            </a:r>
            <a:br>
              <a:rPr lang="en-US" sz="2800" i="1" dirty="0">
                <a:solidFill>
                  <a:srgbClr val="FF0000"/>
                </a:solidFill>
                <a:latin typeface="+mj-lt"/>
                <a:ea typeface="Calibri"/>
                <a:cs typeface="Arial"/>
              </a:rPr>
            </a:br>
            <a:r>
              <a:rPr lang="vi-VN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>thể sử dụng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で</a:t>
            </a:r>
            <a:r>
              <a:rPr lang="ja-JP" altLang="en-US" sz="2800" b="1" i="1" dirty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す</a:t>
            </a:r>
            <a:r>
              <a:rPr lang="vi-VN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>ngay sau 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か</a:t>
            </a:r>
            <a:r>
              <a:rPr lang="ja-JP" altLang="en-US" sz="2800" b="1" i="1" dirty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ら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、ま</a:t>
            </a:r>
            <a:r>
              <a:rPr lang="ja-JP" altLang="en-US" sz="2800" b="1" i="1" dirty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で</a:t>
            </a:r>
            <a:r>
              <a:rPr lang="vi-VN" sz="2800" i="1" dirty="0" smtClean="0">
                <a:solidFill>
                  <a:srgbClr val="FF0000"/>
                </a:solidFill>
                <a:latin typeface="+mj-lt"/>
                <a:ea typeface="Calibri"/>
                <a:cs typeface="Arial"/>
              </a:rPr>
              <a:t>hay 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から</a:t>
            </a:r>
            <a:r>
              <a:rPr lang="en-US" altLang="ja-JP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/>
            </a:r>
            <a:br>
              <a:rPr lang="en-US" altLang="ja-JP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</a:br>
            <a:r>
              <a:rPr lang="en-US" altLang="ja-JP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/>
            </a:r>
            <a:br>
              <a:rPr lang="en-US" altLang="ja-JP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</a:br>
            <a:r>
              <a:rPr lang="ja-JP" altLang="en-US" sz="2800" b="1" i="1" dirty="0" smtClean="0">
                <a:solidFill>
                  <a:srgbClr val="FF0000"/>
                </a:solidFill>
                <a:ea typeface="MS Mincho"/>
                <a:cs typeface="Times New Roman" pitchFamily="18" charset="0"/>
              </a:rPr>
              <a:t>ま</a:t>
            </a:r>
            <a:r>
              <a:rPr lang="ja-JP" altLang="en-US" sz="2800" b="1" i="1" dirty="0" smtClean="0">
                <a:solidFill>
                  <a:srgbClr val="FF0000"/>
                </a:solidFill>
                <a:latin typeface="+mj-lt"/>
                <a:ea typeface="MS Mincho"/>
                <a:cs typeface="Times New Roman" pitchFamily="18" charset="0"/>
              </a:rPr>
              <a:t>で</a:t>
            </a:r>
            <a:r>
              <a:rPr lang="en-US" sz="2800" i="1" dirty="0">
                <a:solidFill>
                  <a:srgbClr val="FF0000"/>
                </a:solidFill>
                <a:latin typeface="+mj-lt"/>
                <a:ea typeface="Tahoma"/>
                <a:cs typeface="Arial"/>
              </a:rPr>
              <a:t>.</a:t>
            </a:r>
            <a:endParaRPr lang="en-US" sz="2800" i="1" dirty="0">
              <a:solidFill>
                <a:srgbClr val="FF0000"/>
              </a:solidFill>
              <a:latin typeface="+mj-lt"/>
              <a:ea typeface="Calibri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658541"/>
            <a:ext cx="7620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かいしゃは８じはん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から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１１じはん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まで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です。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がっこうは８じ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から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４じ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まで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です。</a:t>
            </a:r>
            <a:endParaRPr lang="en-US" altLang="ja-JP" sz="2400" dirty="0">
              <a:latin typeface="MS Mincho" pitchFamily="49" charset="-128"/>
              <a:ea typeface="MS Mincho" pitchFamily="49" charset="-128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にほんごのべんきょうは１８じ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から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２０じ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まで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です。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7758" y="3635276"/>
            <a:ext cx="7054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400" b="1" dirty="0" smtClean="0">
                <a:latin typeface="+mj-lt"/>
                <a:ea typeface="MS Mincho" pitchFamily="49" charset="-128"/>
              </a:rPr>
              <a:t>Câu hỏi:</a:t>
            </a:r>
            <a:r>
              <a:rPr lang="ja-JP" altLang="en-US" sz="2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なんじ？</a:t>
            </a:r>
            <a:r>
              <a:rPr lang="vi-VN" altLang="ja-JP" sz="2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Mấy giờ ?</a:t>
            </a:r>
            <a:r>
              <a:rPr lang="en-US" altLang="ja-JP" sz="2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/>
            </a:r>
            <a:br>
              <a:rPr lang="en-US" altLang="ja-JP" sz="2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</a:br>
            <a:endParaRPr lang="vi-VN" altLang="ja-JP" sz="2400" b="1" dirty="0" smtClean="0">
              <a:solidFill>
                <a:srgbClr val="FF0000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きのう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なんじ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にねましたか。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　</a:t>
            </a:r>
            <a:r>
              <a:rPr lang="vi-VN" altLang="ja-JP" sz="2400" dirty="0" smtClean="0">
                <a:latin typeface="MS Mincho" pitchFamily="49" charset="-128"/>
                <a:ea typeface="MS Mincho" pitchFamily="49" charset="-128"/>
              </a:rPr>
              <a:t>...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６じ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に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ねました。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びょういんは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なんじ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から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なんじ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までですか。</a:t>
            </a:r>
            <a:endParaRPr lang="en-US" altLang="ja-JP" sz="2400" dirty="0" smtClean="0">
              <a:latin typeface="MS Mincho" pitchFamily="49" charset="-128"/>
              <a:ea typeface="MS Mincho" pitchFamily="49" charset="-128"/>
            </a:endParaRPr>
          </a:p>
          <a:p>
            <a:r>
              <a:rPr lang="ja-JP" altLang="en-US" sz="2400" dirty="0">
                <a:latin typeface="MS Mincho" pitchFamily="49" charset="-128"/>
                <a:ea typeface="MS Mincho" pitchFamily="49" charset="-128"/>
              </a:rPr>
              <a:t>　</a:t>
            </a:r>
            <a:r>
              <a:rPr lang="vi-VN" altLang="ja-JP" sz="2400" dirty="0" smtClean="0">
                <a:latin typeface="MS Mincho" pitchFamily="49" charset="-128"/>
                <a:ea typeface="MS Mincho" pitchFamily="49" charset="-128"/>
              </a:rPr>
              <a:t>...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７</a:t>
            </a:r>
            <a:r>
              <a:rPr lang="ja-JP" altLang="en-US" sz="2400" dirty="0">
                <a:latin typeface="MS Mincho" pitchFamily="49" charset="-128"/>
                <a:ea typeface="MS Mincho" pitchFamily="49" charset="-128"/>
              </a:rPr>
              <a:t>じはん</a:t>
            </a:r>
            <a:r>
              <a:rPr lang="ja-JP" altLang="en-US" sz="2400" b="1" dirty="0">
                <a:latin typeface="MS Mincho" pitchFamily="49" charset="-128"/>
                <a:ea typeface="MS Mincho" pitchFamily="49" charset="-128"/>
              </a:rPr>
              <a:t>か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ら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５じはん</a:t>
            </a:r>
            <a:r>
              <a:rPr lang="ja-JP" altLang="en-US" sz="2400" b="1" dirty="0" smtClean="0">
                <a:latin typeface="MS Mincho" pitchFamily="49" charset="-128"/>
                <a:ea typeface="MS Mincho" pitchFamily="49" charset="-128"/>
              </a:rPr>
              <a:t>まで</a:t>
            </a:r>
            <a:r>
              <a:rPr lang="ja-JP" altLang="en-US" sz="2400" dirty="0" smtClean="0">
                <a:latin typeface="MS Mincho" pitchFamily="49" charset="-128"/>
                <a:ea typeface="MS Mincho" pitchFamily="49" charset="-128"/>
              </a:rPr>
              <a:t>です。</a:t>
            </a:r>
            <a:endParaRPr lang="vi-VN" altLang="ja-JP" sz="2400" dirty="0" smtClean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046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52400"/>
            <a:ext cx="5562600" cy="990600"/>
          </a:xfrm>
        </p:spPr>
        <p:txBody>
          <a:bodyPr>
            <a:normAutofit/>
          </a:bodyPr>
          <a:lstStyle/>
          <a:p>
            <a:r>
              <a:rPr lang="en-US" alt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N1</a:t>
            </a:r>
            <a:r>
              <a:rPr lang="ja-JP" altLang="en-US" b="1" dirty="0" smtClean="0">
                <a:solidFill>
                  <a:schemeClr val="accent1">
                    <a:lumMod val="75000"/>
                  </a:schemeClr>
                </a:solidFill>
                <a:latin typeface="MS PMincho" pitchFamily="18" charset="-128"/>
                <a:ea typeface="MS PMincho" pitchFamily="18" charset="-128"/>
                <a:cs typeface="Times New Roman" pitchFamily="18" charset="0"/>
              </a:rPr>
              <a:t>と</a:t>
            </a:r>
            <a:r>
              <a:rPr lang="en-US" alt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N2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3657600"/>
            <a:ext cx="6400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400" dirty="0" smtClean="0"/>
              <a:t> 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63044" y="2050197"/>
            <a:ext cx="8078766" cy="1358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+mj-lt"/>
              <a:buNone/>
              <a:defRPr sz="3200" b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200" b="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l">
              <a:buFont typeface="Arial" pitchFamily="34" charset="0"/>
              <a:buChar char="•"/>
            </a:pPr>
            <a:r>
              <a:rPr lang="ja-JP" altLang="en-US" sz="2400" b="0" dirty="0">
                <a:solidFill>
                  <a:schemeClr val="tx1"/>
                </a:solidFill>
                <a:latin typeface="MS PMincho" pitchFamily="18" charset="-128"/>
                <a:ea typeface="MS PMincho" pitchFamily="18" charset="-128"/>
              </a:rPr>
              <a:t>ぎんこうのやすみ</a:t>
            </a:r>
            <a:r>
              <a:rPr lang="ja-JP" altLang="en-US" sz="2400" b="0" dirty="0" smtClean="0">
                <a:solidFill>
                  <a:schemeClr val="tx1"/>
                </a:solidFill>
                <a:latin typeface="MS PMincho" pitchFamily="18" charset="-128"/>
                <a:ea typeface="MS PMincho" pitchFamily="18" charset="-128"/>
              </a:rPr>
              <a:t>はどようびとにちようびです。</a:t>
            </a:r>
            <a:endParaRPr lang="vi-VN" altLang="ja-JP" sz="2400" b="0" dirty="0">
              <a:solidFill>
                <a:schemeClr val="tx1"/>
              </a:solidFill>
            </a:endParaRPr>
          </a:p>
          <a:p>
            <a:pPr marL="342900" indent="-342900" algn="l">
              <a:buFont typeface="Arial" pitchFamily="34" charset="0"/>
              <a:buChar char="•"/>
            </a:pPr>
            <a:r>
              <a:rPr lang="ja-JP" altLang="en-U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PMincho" pitchFamily="18" charset="-128"/>
                <a:ea typeface="MS PMincho" pitchFamily="18" charset="-128"/>
              </a:rPr>
              <a:t>わたしのともだちはマイさんとランさんです。</a:t>
            </a:r>
            <a:endParaRPr lang="en-US" altLang="ja-JP" sz="2400" b="0" dirty="0">
              <a:solidFill>
                <a:schemeClr val="tx1">
                  <a:lumMod val="95000"/>
                  <a:lumOff val="5000"/>
                </a:schemeClr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605" y="1219200"/>
            <a:ext cx="7851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Ý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nghĩa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N1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và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với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cùng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với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ea typeface="Tahoma"/>
                <a:cs typeface="Times New Roman" pitchFamily="18" charset="0"/>
              </a:rPr>
              <a:t>N2</a:t>
            </a:r>
            <a:endParaRPr lang="vi-VN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Trợ</a:t>
            </a:r>
            <a:r>
              <a:rPr lang="en-US" sz="2400" b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400" b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ja-JP" altLang="en-US" sz="2400" dirty="0">
                <a:latin typeface="Times New Roman" pitchFamily="18" charset="0"/>
                <a:ea typeface="MS Mincho"/>
                <a:cs typeface="Times New Roman" pitchFamily="18" charset="0"/>
              </a:rPr>
              <a:t>と</a:t>
            </a:r>
            <a:r>
              <a:rPr lang="ja-JP" altLang="en-US" sz="2400" b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dùng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để</a:t>
            </a:r>
            <a:r>
              <a:rPr lang="en-US" sz="2400" b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nối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 2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danh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ea typeface="Tahoma"/>
                <a:cs typeface="Times New Roman" pitchFamily="18" charset="0"/>
              </a:rPr>
              <a:t>từ</a:t>
            </a:r>
            <a:r>
              <a:rPr lang="en-US" sz="2400" b="1" dirty="0"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ea typeface="Tahoma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766" y="3505090"/>
            <a:ext cx="7315200" cy="30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  <a:tabLst>
                <a:tab pos="431800" algn="l"/>
              </a:tabLst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câu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văn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) </a:t>
            </a:r>
            <a:r>
              <a:rPr lang="ja-JP" altLang="en-US" sz="2400" b="1" dirty="0">
                <a:solidFill>
                  <a:srgbClr val="FF0000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～</a:t>
            </a:r>
            <a:r>
              <a:rPr lang="ja-JP" altLang="en-US" sz="2400" b="1" dirty="0" smtClean="0">
                <a:solidFill>
                  <a:srgbClr val="FF0000"/>
                </a:solidFill>
                <a:latin typeface="Times New Roman" pitchFamily="18" charset="0"/>
                <a:ea typeface="MS Mincho"/>
                <a:cs typeface="Times New Roman" pitchFamily="18" charset="0"/>
              </a:rPr>
              <a:t>ね</a:t>
            </a:r>
            <a:endParaRPr lang="en-US" altLang="ja-JP" sz="2400" b="1" dirty="0">
              <a:solidFill>
                <a:srgbClr val="FF0000"/>
              </a:solidFill>
              <a:latin typeface="Times New Roman" pitchFamily="18" charset="0"/>
              <a:ea typeface="MS Mincho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4276" y="3810110"/>
            <a:ext cx="807563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ja-JP" altLang="en-US" sz="2400" b="1" dirty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　</a:t>
            </a:r>
            <a:endParaRPr lang="vi-VN" altLang="ja-JP" sz="2400" b="1" dirty="0" smtClean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vi-VN" altLang="ja-JP" sz="2400" b="1" dirty="0" smtClean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CÁCH DÙNG:</a:t>
            </a: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endParaRPr lang="vi-VN" sz="2400" b="1" dirty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Đặt cuối câu để truyền đạt cho người nghe tình cảm</a:t>
            </a: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endParaRPr lang="vi-VN" sz="2400" dirty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của mình hay nguyện vọng người nghe đồng ý với </a:t>
            </a: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 </a:t>
            </a:r>
            <a:endParaRPr lang="vi-VN" sz="2400" dirty="0" smtClean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lvl="0">
              <a:lnSpc>
                <a:spcPts val="1450"/>
              </a:lnSpc>
              <a:tabLst>
                <a:tab pos="431800" algn="l"/>
              </a:tabLst>
            </a:pPr>
            <a:r>
              <a:rPr lang="vi-VN" sz="2400" dirty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n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hững </a:t>
            </a:r>
            <a:r>
              <a:rPr lang="vi-VN" sz="2400" dirty="0" smtClean="0">
                <a:solidFill>
                  <a:prstClr val="black"/>
                </a:solidFill>
                <a:latin typeface="Times New Roman" pitchFamily="18" charset="0"/>
                <a:ea typeface="Tahoma"/>
                <a:cs typeface="Times New Roman" pitchFamily="18" charset="0"/>
              </a:rPr>
              <a:t>gì mình nói. Được phát âm dài và hạ giọng thấp xuống.</a:t>
            </a:r>
            <a:endParaRPr lang="vi-VN" sz="2400" dirty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  <a:p>
            <a:pPr marL="342900" lvl="0" indent="-342900">
              <a:lnSpc>
                <a:spcPts val="1450"/>
              </a:lnSpc>
              <a:buFont typeface="Arial" pitchFamily="34" charset="0"/>
              <a:buChar char="•"/>
              <a:tabLst>
                <a:tab pos="431800" algn="l"/>
              </a:tabLst>
            </a:pPr>
            <a:endParaRPr lang="en-US" sz="2400" dirty="0">
              <a:solidFill>
                <a:prstClr val="black"/>
              </a:solidFill>
              <a:latin typeface="Times New Roman" pitchFamily="18" charset="0"/>
              <a:ea typeface="Tahom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49677"/>
            <a:ext cx="800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end!</a:t>
            </a:r>
            <a:endParaRPr lang="en-US" sz="10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533400"/>
            <a:ext cx="9372599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2202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9067800" cy="8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623</Words>
  <Application>Microsoft Office PowerPoint</Application>
  <PresentationFormat>On-screen Show (4:3)</PresentationFormat>
  <Paragraphs>144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BÀI 4: ĐỘNG TỪ</vt:lpstr>
      <vt:lpstr>NỘI DUNG BÀI HỌC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N( chỉ ngày )は～ようびです。</vt:lpstr>
      <vt:lpstr>　　　  </vt:lpstr>
      <vt:lpstr> </vt:lpstr>
      <vt:lpstr>PowerPoint Presentation</vt:lpstr>
      <vt:lpstr>PowerPoint Presentation</vt:lpstr>
      <vt:lpstr>PowerPoint Presentation</vt:lpstr>
      <vt:lpstr>PowerPoint Presentation</vt:lpstr>
      <vt:lpstr>N1とN2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107</cp:revision>
  <dcterms:created xsi:type="dcterms:W3CDTF">2018-08-06T03:19:53Z</dcterms:created>
  <dcterms:modified xsi:type="dcterms:W3CDTF">2018-08-30T12:28:39Z</dcterms:modified>
</cp:coreProperties>
</file>